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1" r:id="rId3"/>
    <p:sldId id="262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98C3-F58B-47A7-9B77-4D55B0C5BC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978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E1E5F-FA70-40A3-B08F-E611D2625A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264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0F5AE-ABAD-4C23-8785-DF8E5FB823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892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40944-E875-4231-BD09-59982CC5A53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9299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D4D4-05AC-4585-AC4A-BA5802151F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782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92F4A-C4BD-42F7-AA9F-CA134627D46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203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42709-BF98-46B8-B2FF-736B6EE4A4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6414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C9E5C-1C54-4A45-B003-D13BCBC571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620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0EC79-BBC0-4C18-AA96-9F2122D5079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586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D297A-2FF1-42C5-A9E9-98ECDE7DEB6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755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894B0-AA91-48F5-B01D-85954B1A1B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69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C25CDB2-0D58-43DC-876C-C05B068C4B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小学语文课件模版直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-36513" y="2740025"/>
            <a:ext cx="2736851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14000" b="1">
                <a:solidFill>
                  <a:srgbClr val="FF0000"/>
                </a:solidFill>
                <a:ea typeface="楷体_GB2312" pitchFamily="49" charset="-122"/>
              </a:rPr>
              <a:t>女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15925" y="1916113"/>
            <a:ext cx="18335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  <a:latin typeface="宋体" pitchFamily="2" charset="-122"/>
              </a:rPr>
              <a:t>nǚ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11413" y="3414713"/>
            <a:ext cx="45370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000" b="1">
                <a:solidFill>
                  <a:srgbClr val="0000CC"/>
                </a:solidFill>
              </a:rPr>
              <a:t>       </a:t>
            </a:r>
            <a:r>
              <a:rPr lang="zh-CN" altLang="en-US" sz="2000" b="1">
                <a:solidFill>
                  <a:srgbClr val="0000FF"/>
                </a:solidFill>
              </a:rPr>
              <a:t>女，象形字。</a:t>
            </a:r>
            <a:r>
              <a:rPr lang="zh-CN" altLang="zh-CN" sz="2000" b="1">
                <a:solidFill>
                  <a:srgbClr val="0000FF"/>
                </a:solidFill>
              </a:rPr>
              <a:t>古代女性地位低下，在字形上有体现。甲骨文像一个双膝跪地的人形，两手交叉垂下，一副低眉顺眼、卑恭屈服的样子。后代的“女”字，渐渐地由跪变立，但屈腿弯腰，仍是一副柔顺的姿态。女，表示“女性、女人”的意思。</a:t>
            </a:r>
            <a:endParaRPr lang="zh-CN" altLang="en-US" sz="2000" b="1">
              <a:solidFill>
                <a:srgbClr val="0000FF"/>
              </a:solidFill>
            </a:endParaRPr>
          </a:p>
        </p:txBody>
      </p:sp>
      <p:pic>
        <p:nvPicPr>
          <p:cNvPr id="7174" name="图片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78113"/>
            <a:ext cx="1517650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5" name="组合 23"/>
          <p:cNvGrpSpPr>
            <a:grpSpLocks/>
          </p:cNvGrpSpPr>
          <p:nvPr/>
        </p:nvGrpSpPr>
        <p:grpSpPr bwMode="auto">
          <a:xfrm>
            <a:off x="2260600" y="1795463"/>
            <a:ext cx="1006475" cy="1489075"/>
            <a:chOff x="3563938" y="476792"/>
            <a:chExt cx="1006475" cy="1488558"/>
          </a:xfrm>
        </p:grpSpPr>
        <p:sp>
          <p:nvSpPr>
            <p:cNvPr id="7187" name="Text Box 14"/>
            <p:cNvSpPr txBox="1">
              <a:spLocks noChangeArrowheads="1"/>
            </p:cNvSpPr>
            <p:nvPr/>
          </p:nvSpPr>
          <p:spPr bwMode="auto">
            <a:xfrm>
              <a:off x="3563938" y="16288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甲骨文</a:t>
              </a:r>
            </a:p>
          </p:txBody>
        </p:sp>
        <p:pic>
          <p:nvPicPr>
            <p:cNvPr id="7188" name="图片 617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7175" y="476792"/>
              <a:ext cx="540000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76" name="组合 24"/>
          <p:cNvGrpSpPr>
            <a:grpSpLocks/>
          </p:cNvGrpSpPr>
          <p:nvPr/>
        </p:nvGrpSpPr>
        <p:grpSpPr bwMode="auto">
          <a:xfrm>
            <a:off x="3379788" y="1795463"/>
            <a:ext cx="1006475" cy="1489075"/>
            <a:chOff x="4534817" y="476792"/>
            <a:chExt cx="1006475" cy="1488558"/>
          </a:xfrm>
        </p:grpSpPr>
        <p:sp>
          <p:nvSpPr>
            <p:cNvPr id="7185" name="Text Box 15"/>
            <p:cNvSpPr txBox="1">
              <a:spLocks noChangeArrowheads="1"/>
            </p:cNvSpPr>
            <p:nvPr/>
          </p:nvSpPr>
          <p:spPr bwMode="auto">
            <a:xfrm>
              <a:off x="4534817" y="16288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金文</a:t>
              </a:r>
            </a:p>
          </p:txBody>
        </p:sp>
        <p:pic>
          <p:nvPicPr>
            <p:cNvPr id="7186" name="图片 15369" descr="说明: C:\Users\lenovo\Desktop\20200210汉字演变形体\女_金文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1212" y="476792"/>
              <a:ext cx="653684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77" name="组合 25"/>
          <p:cNvGrpSpPr>
            <a:grpSpLocks/>
          </p:cNvGrpSpPr>
          <p:nvPr/>
        </p:nvGrpSpPr>
        <p:grpSpPr bwMode="auto">
          <a:xfrm>
            <a:off x="4497388" y="1795463"/>
            <a:ext cx="1006475" cy="1489075"/>
            <a:chOff x="5582360" y="476792"/>
            <a:chExt cx="1006475" cy="1488558"/>
          </a:xfrm>
        </p:grpSpPr>
        <p:sp>
          <p:nvSpPr>
            <p:cNvPr id="7183" name="Text Box 16"/>
            <p:cNvSpPr txBox="1">
              <a:spLocks noChangeArrowheads="1"/>
            </p:cNvSpPr>
            <p:nvPr/>
          </p:nvSpPr>
          <p:spPr bwMode="auto">
            <a:xfrm>
              <a:off x="5582360" y="16288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 dirty="0" smtClean="0">
                  <a:ea typeface="黑体" pitchFamily="49" charset="-122"/>
                </a:rPr>
                <a:t>小篆</a:t>
              </a:r>
              <a:endParaRPr lang="zh-CN" altLang="en-US" sz="1600" b="1" dirty="0">
                <a:ea typeface="黑体" pitchFamily="49" charset="-122"/>
              </a:endParaRPr>
            </a:p>
          </p:txBody>
        </p:sp>
        <p:pic>
          <p:nvPicPr>
            <p:cNvPr id="7184" name="图片 15371" descr="说明: C:\Users\lenovo\Desktop\20200210汉字演变形体\女_篆书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7176" y="476792"/>
              <a:ext cx="596842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78" name="组合 26"/>
          <p:cNvGrpSpPr>
            <a:grpSpLocks/>
          </p:cNvGrpSpPr>
          <p:nvPr/>
        </p:nvGrpSpPr>
        <p:grpSpPr bwMode="auto">
          <a:xfrm>
            <a:off x="5616575" y="1976438"/>
            <a:ext cx="1619250" cy="1308100"/>
            <a:chOff x="6195225" y="656792"/>
            <a:chExt cx="1620000" cy="1308558"/>
          </a:xfrm>
        </p:grpSpPr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6501988" y="16288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隶书</a:t>
              </a:r>
            </a:p>
          </p:txBody>
        </p:sp>
        <p:pic>
          <p:nvPicPr>
            <p:cNvPr id="7182" name="图片 4137" descr="说明: G:\00各种申报材料\2020\20200611《汉字奥秘》\02插图资料\隶书楷书1\女_隶书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5225" y="656792"/>
              <a:ext cx="1620000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7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39750" y="1125538"/>
            <a:ext cx="3384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操持家务</a:t>
            </a:r>
            <a:r>
              <a:rPr lang="zh-CN" altLang="zh-CN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utoUpdateAnimBg="0"/>
      <p:bldP spid="13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7" descr="小学语文课件模版直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916238" y="3516313"/>
            <a:ext cx="547211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FF"/>
                </a:solidFill>
                <a:ea typeface="仿宋_GB2312" charset="-122"/>
              </a:rPr>
              <a:t>      </a:t>
            </a:r>
            <a:r>
              <a:rPr lang="zh-CN" altLang="en-US" sz="2000" b="1" dirty="0">
                <a:solidFill>
                  <a:srgbClr val="0000FF"/>
                </a:solidFill>
                <a:ea typeface="仿宋_GB2312" charset="-122"/>
              </a:rPr>
              <a:t>帚，象形字。</a:t>
            </a:r>
            <a:r>
              <a:rPr lang="zh-CN" altLang="zh-CN" sz="2000" b="1" dirty="0">
                <a:solidFill>
                  <a:srgbClr val="0000FF"/>
                </a:solidFill>
                <a:ea typeface="仿宋_GB2312" charset="-122"/>
              </a:rPr>
              <a:t>甲骨文、金文字形，描绘的是一把倒立着的扫帚形状。上部是帚棕，下部为把柄，有的在扫帚中间还用绳子加以捆扎</a:t>
            </a:r>
            <a:r>
              <a:rPr lang="zh-CN" altLang="zh-CN" sz="2000" b="1" dirty="0" smtClean="0">
                <a:solidFill>
                  <a:srgbClr val="0000FF"/>
                </a:solidFill>
                <a:ea typeface="仿宋_GB2312" charset="-122"/>
              </a:rPr>
              <a:t>。</a:t>
            </a:r>
            <a:r>
              <a:rPr lang="zh-CN" altLang="en-US" sz="2000" b="1" dirty="0" smtClean="0">
                <a:solidFill>
                  <a:srgbClr val="0000FF"/>
                </a:solidFill>
                <a:ea typeface="仿宋_GB2312" charset="-122"/>
              </a:rPr>
              <a:t>小篆</a:t>
            </a:r>
            <a:r>
              <a:rPr lang="zh-CN" altLang="zh-CN" sz="2000" b="1" dirty="0" smtClean="0">
                <a:solidFill>
                  <a:srgbClr val="0000FF"/>
                </a:solidFill>
                <a:ea typeface="仿宋_GB2312" charset="-122"/>
              </a:rPr>
              <a:t>以后</a:t>
            </a:r>
            <a:r>
              <a:rPr lang="zh-CN" altLang="zh-CN" sz="2000" b="1" dirty="0">
                <a:solidFill>
                  <a:srgbClr val="0000FF"/>
                </a:solidFill>
                <a:ea typeface="仿宋_GB2312" charset="-122"/>
              </a:rPr>
              <a:t>，帚字形态发生较大变化，就不再像扫帚的形状了。本义指扫帚，扫除尘土、垃圾的用具。</a:t>
            </a:r>
            <a:endParaRPr lang="zh-CN" altLang="en-US" sz="2000" b="1" dirty="0">
              <a:solidFill>
                <a:srgbClr val="0000FF"/>
              </a:solidFill>
              <a:ea typeface="仿宋_GB2312" charset="-122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68313" y="2895600"/>
            <a:ext cx="2663825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16000" b="1">
                <a:solidFill>
                  <a:srgbClr val="FF0000"/>
                </a:solidFill>
                <a:ea typeface="楷体_GB2312" pitchFamily="49" charset="-122"/>
              </a:rPr>
              <a:t>帚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079500" y="2349500"/>
            <a:ext cx="1441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宋体" pitchFamily="2" charset="-122"/>
              </a:rPr>
              <a:t>zhǒu</a:t>
            </a:r>
          </a:p>
        </p:txBody>
      </p:sp>
      <p:sp>
        <p:nvSpPr>
          <p:cNvPr id="8198" name="Text Box 16"/>
          <p:cNvSpPr txBox="1">
            <a:spLocks noChangeArrowheads="1"/>
          </p:cNvSpPr>
          <p:nvPr/>
        </p:nvSpPr>
        <p:spPr bwMode="auto">
          <a:xfrm>
            <a:off x="539750" y="1125538"/>
            <a:ext cx="3384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操持家务</a:t>
            </a:r>
            <a:r>
              <a:rPr lang="zh-CN" altLang="zh-CN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妇</a:t>
            </a:r>
          </a:p>
        </p:txBody>
      </p:sp>
      <p:grpSp>
        <p:nvGrpSpPr>
          <p:cNvPr id="8199" name="组合 9"/>
          <p:cNvGrpSpPr>
            <a:grpSpLocks/>
          </p:cNvGrpSpPr>
          <p:nvPr/>
        </p:nvGrpSpPr>
        <p:grpSpPr bwMode="auto">
          <a:xfrm>
            <a:off x="3709988" y="1884363"/>
            <a:ext cx="1006475" cy="1473200"/>
            <a:chOff x="3563938" y="1340888"/>
            <a:chExt cx="1006475" cy="1472162"/>
          </a:xfrm>
        </p:grpSpPr>
        <p:pic>
          <p:nvPicPr>
            <p:cNvPr id="8210" name="图片 14349" descr="帚_甲骨文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7175" y="1340888"/>
              <a:ext cx="540000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11" name="Text Box 14"/>
            <p:cNvSpPr txBox="1">
              <a:spLocks noChangeArrowheads="1"/>
            </p:cNvSpPr>
            <p:nvPr/>
          </p:nvSpPr>
          <p:spPr bwMode="auto">
            <a:xfrm>
              <a:off x="3563938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甲骨文</a:t>
              </a:r>
            </a:p>
          </p:txBody>
        </p:sp>
      </p:grpSp>
      <p:grpSp>
        <p:nvGrpSpPr>
          <p:cNvPr id="8200" name="组合 10"/>
          <p:cNvGrpSpPr>
            <a:grpSpLocks/>
          </p:cNvGrpSpPr>
          <p:nvPr/>
        </p:nvGrpSpPr>
        <p:grpSpPr bwMode="auto">
          <a:xfrm>
            <a:off x="4813300" y="1884363"/>
            <a:ext cx="1006475" cy="1473200"/>
            <a:chOff x="4692655" y="1340888"/>
            <a:chExt cx="1006475" cy="1472162"/>
          </a:xfrm>
        </p:grpSpPr>
        <p:pic>
          <p:nvPicPr>
            <p:cNvPr id="8208" name="图片 14350" descr="帚_金文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2208" y="1340888"/>
              <a:ext cx="767368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9" name="Text Box 15"/>
            <p:cNvSpPr txBox="1">
              <a:spLocks noChangeArrowheads="1"/>
            </p:cNvSpPr>
            <p:nvPr/>
          </p:nvSpPr>
          <p:spPr bwMode="auto">
            <a:xfrm>
              <a:off x="4692655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金文</a:t>
              </a:r>
            </a:p>
          </p:txBody>
        </p:sp>
      </p:grpSp>
      <p:grpSp>
        <p:nvGrpSpPr>
          <p:cNvPr id="8201" name="组合 11"/>
          <p:cNvGrpSpPr>
            <a:grpSpLocks/>
          </p:cNvGrpSpPr>
          <p:nvPr/>
        </p:nvGrpSpPr>
        <p:grpSpPr bwMode="auto">
          <a:xfrm>
            <a:off x="5916613" y="1884363"/>
            <a:ext cx="1006475" cy="1473200"/>
            <a:chOff x="5868988" y="1340888"/>
            <a:chExt cx="1006475" cy="1472162"/>
          </a:xfrm>
        </p:grpSpPr>
        <p:pic>
          <p:nvPicPr>
            <p:cNvPr id="8206" name="图片 14351" descr="帚_篆书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752" y="1340888"/>
              <a:ext cx="73894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7" name="Text Box 16"/>
            <p:cNvSpPr txBox="1">
              <a:spLocks noChangeArrowheads="1"/>
            </p:cNvSpPr>
            <p:nvPr/>
          </p:nvSpPr>
          <p:spPr bwMode="auto">
            <a:xfrm>
              <a:off x="5868988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 dirty="0" smtClean="0">
                  <a:ea typeface="黑体" pitchFamily="49" charset="-122"/>
                </a:rPr>
                <a:t>小篆</a:t>
              </a:r>
              <a:endParaRPr lang="zh-CN" altLang="en-US" sz="1600" b="1" dirty="0">
                <a:ea typeface="黑体" pitchFamily="49" charset="-122"/>
              </a:endParaRPr>
            </a:p>
          </p:txBody>
        </p:sp>
      </p:grpSp>
      <p:grpSp>
        <p:nvGrpSpPr>
          <p:cNvPr id="8202" name="组合 12"/>
          <p:cNvGrpSpPr>
            <a:grpSpLocks/>
          </p:cNvGrpSpPr>
          <p:nvPr/>
        </p:nvGrpSpPr>
        <p:grpSpPr bwMode="auto">
          <a:xfrm>
            <a:off x="7019925" y="1884363"/>
            <a:ext cx="1023938" cy="1473200"/>
            <a:chOff x="7450383" y="1340888"/>
            <a:chExt cx="1023158" cy="1472162"/>
          </a:xfrm>
        </p:grpSpPr>
        <p:pic>
          <p:nvPicPr>
            <p:cNvPr id="8204" name="图片 26653" descr="帚_楷书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0383" y="1340888"/>
              <a:ext cx="1023158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5" name="Text Box 16"/>
            <p:cNvSpPr txBox="1">
              <a:spLocks noChangeArrowheads="1"/>
            </p:cNvSpPr>
            <p:nvPr/>
          </p:nvSpPr>
          <p:spPr bwMode="auto">
            <a:xfrm>
              <a:off x="7458725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楷书</a:t>
              </a:r>
            </a:p>
          </p:txBody>
        </p:sp>
      </p:grpSp>
      <p:pic>
        <p:nvPicPr>
          <p:cNvPr id="8203" name="Picture 25" descr="G:\00各种申报材料\2020\《汉字奥秘》校本教材\02汉字奥秘插图_资料\01汉字有关图片（网络等）\笤帚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600325" y="1965325"/>
            <a:ext cx="81915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utoUpdateAnimBg="0"/>
      <p:bldP spid="3087" grpId="0" autoUpdateAnimBg="0"/>
      <p:bldP spid="308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8" descr="小学语文课件模版直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011863" y="1690688"/>
            <a:ext cx="295275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16000" b="1">
                <a:solidFill>
                  <a:srgbClr val="FF0000"/>
                </a:solidFill>
                <a:ea typeface="楷体_GB2312" pitchFamily="49" charset="-122"/>
              </a:rPr>
              <a:t>妇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985000" y="1125538"/>
            <a:ext cx="10080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4800" b="1">
                <a:solidFill>
                  <a:srgbClr val="FF0000"/>
                </a:solidFill>
                <a:latin typeface="宋体" pitchFamily="2" charset="-122"/>
              </a:rPr>
              <a:t>fù</a:t>
            </a:r>
          </a:p>
        </p:txBody>
      </p:sp>
      <p:sp>
        <p:nvSpPr>
          <p:cNvPr id="9221" name="Text Box 38"/>
          <p:cNvSpPr txBox="1">
            <a:spLocks noChangeArrowheads="1"/>
          </p:cNvSpPr>
          <p:nvPr/>
        </p:nvSpPr>
        <p:spPr bwMode="auto">
          <a:xfrm>
            <a:off x="3516313" y="4060825"/>
            <a:ext cx="49434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   </a:t>
            </a:r>
            <a:r>
              <a:rPr lang="zh-CN" altLang="zh-CN" sz="2000" b="1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妇，会意字。甲骨文、金文字形，由“女、帚”组成。—个女子手持扫帚，在家扫地做家务。打扫庭院是已婚女子的日常工作。本义指已婚的女子。</a:t>
            </a:r>
            <a:r>
              <a:rPr lang="en-US" altLang="zh-CN" sz="2000" b="1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 </a:t>
            </a:r>
          </a:p>
        </p:txBody>
      </p:sp>
      <p:sp>
        <p:nvSpPr>
          <p:cNvPr id="9222" name="Text Box 16"/>
          <p:cNvSpPr txBox="1">
            <a:spLocks noChangeArrowheads="1"/>
          </p:cNvSpPr>
          <p:nvPr/>
        </p:nvSpPr>
        <p:spPr bwMode="auto">
          <a:xfrm>
            <a:off x="539750" y="1125538"/>
            <a:ext cx="3384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操持家务</a:t>
            </a:r>
            <a:r>
              <a:rPr lang="zh-CN" altLang="zh-CN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妇</a:t>
            </a:r>
          </a:p>
        </p:txBody>
      </p:sp>
      <p:grpSp>
        <p:nvGrpSpPr>
          <p:cNvPr id="9223" name="组合 13"/>
          <p:cNvGrpSpPr>
            <a:grpSpLocks/>
          </p:cNvGrpSpPr>
          <p:nvPr/>
        </p:nvGrpSpPr>
        <p:grpSpPr bwMode="auto">
          <a:xfrm>
            <a:off x="2339975" y="2100263"/>
            <a:ext cx="1006475" cy="1473200"/>
            <a:chOff x="3563938" y="1340888"/>
            <a:chExt cx="1006475" cy="1472162"/>
          </a:xfrm>
        </p:grpSpPr>
        <p:pic>
          <p:nvPicPr>
            <p:cNvPr id="9240" name="图片 26632" descr="妇_甲骨文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6649" y="1340888"/>
              <a:ext cx="881053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41" name="Text Box 14"/>
            <p:cNvSpPr txBox="1">
              <a:spLocks noChangeArrowheads="1"/>
            </p:cNvSpPr>
            <p:nvPr/>
          </p:nvSpPr>
          <p:spPr bwMode="auto">
            <a:xfrm>
              <a:off x="3563938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甲骨文</a:t>
              </a:r>
            </a:p>
          </p:txBody>
        </p:sp>
      </p:grpSp>
      <p:grpSp>
        <p:nvGrpSpPr>
          <p:cNvPr id="9224" name="组合 14"/>
          <p:cNvGrpSpPr>
            <a:grpSpLocks/>
          </p:cNvGrpSpPr>
          <p:nvPr/>
        </p:nvGrpSpPr>
        <p:grpSpPr bwMode="auto">
          <a:xfrm>
            <a:off x="3365500" y="2100263"/>
            <a:ext cx="1050925" cy="1473200"/>
            <a:chOff x="4588931" y="1340888"/>
            <a:chExt cx="1051579" cy="1472162"/>
          </a:xfrm>
        </p:grpSpPr>
        <p:pic>
          <p:nvPicPr>
            <p:cNvPr id="9238" name="图片 26634" descr="妇_金文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8931" y="1340888"/>
              <a:ext cx="1051579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9" name="Text Box 15"/>
            <p:cNvSpPr txBox="1">
              <a:spLocks noChangeArrowheads="1"/>
            </p:cNvSpPr>
            <p:nvPr/>
          </p:nvSpPr>
          <p:spPr bwMode="auto">
            <a:xfrm>
              <a:off x="4611483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金文</a:t>
              </a:r>
            </a:p>
          </p:txBody>
        </p:sp>
      </p:grpSp>
      <p:grpSp>
        <p:nvGrpSpPr>
          <p:cNvPr id="9225" name="组合 15"/>
          <p:cNvGrpSpPr>
            <a:grpSpLocks/>
          </p:cNvGrpSpPr>
          <p:nvPr/>
        </p:nvGrpSpPr>
        <p:grpSpPr bwMode="auto">
          <a:xfrm>
            <a:off x="4491038" y="2100263"/>
            <a:ext cx="1006475" cy="1473200"/>
            <a:chOff x="5714520" y="1340888"/>
            <a:chExt cx="1006475" cy="1472162"/>
          </a:xfrm>
        </p:grpSpPr>
        <p:pic>
          <p:nvPicPr>
            <p:cNvPr id="9236" name="图片 14336" descr="妇_篆书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9863" y="1340888"/>
              <a:ext cx="795789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7" name="Text Box 16"/>
            <p:cNvSpPr txBox="1">
              <a:spLocks noChangeArrowheads="1"/>
            </p:cNvSpPr>
            <p:nvPr/>
          </p:nvSpPr>
          <p:spPr bwMode="auto">
            <a:xfrm>
              <a:off x="5714520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 dirty="0" smtClean="0">
                  <a:ea typeface="黑体" pitchFamily="49" charset="-122"/>
                </a:rPr>
                <a:t>小篆</a:t>
              </a:r>
              <a:endParaRPr lang="zh-CN" altLang="en-US" sz="1600" b="1" dirty="0">
                <a:ea typeface="黑体" pitchFamily="49" charset="-122"/>
              </a:endParaRPr>
            </a:p>
          </p:txBody>
        </p:sp>
      </p:grpSp>
      <p:grpSp>
        <p:nvGrpSpPr>
          <p:cNvPr id="9226" name="组合 16"/>
          <p:cNvGrpSpPr>
            <a:grpSpLocks/>
          </p:cNvGrpSpPr>
          <p:nvPr/>
        </p:nvGrpSpPr>
        <p:grpSpPr bwMode="auto">
          <a:xfrm>
            <a:off x="5427663" y="2316163"/>
            <a:ext cx="1017587" cy="1257300"/>
            <a:chOff x="6652308" y="1556872"/>
            <a:chExt cx="1016471" cy="1256178"/>
          </a:xfrm>
        </p:grpSpPr>
        <p:pic>
          <p:nvPicPr>
            <p:cNvPr id="9234" name="图片 26654" descr="妇_隶书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2308" y="1556872"/>
              <a:ext cx="1016471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5" name="Text Box 16"/>
            <p:cNvSpPr txBox="1">
              <a:spLocks noChangeArrowheads="1"/>
            </p:cNvSpPr>
            <p:nvPr/>
          </p:nvSpPr>
          <p:spPr bwMode="auto">
            <a:xfrm>
              <a:off x="6657306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隶书</a:t>
              </a:r>
            </a:p>
          </p:txBody>
        </p:sp>
      </p:grpSp>
      <p:grpSp>
        <p:nvGrpSpPr>
          <p:cNvPr id="9227" name="组合 17"/>
          <p:cNvGrpSpPr>
            <a:grpSpLocks/>
          </p:cNvGrpSpPr>
          <p:nvPr/>
        </p:nvGrpSpPr>
        <p:grpSpPr bwMode="auto">
          <a:xfrm>
            <a:off x="1008063" y="3973513"/>
            <a:ext cx="1081087" cy="1471612"/>
            <a:chOff x="7790344" y="1340888"/>
            <a:chExt cx="1080000" cy="1472162"/>
          </a:xfrm>
        </p:grpSpPr>
        <p:pic>
          <p:nvPicPr>
            <p:cNvPr id="9232" name="图片 26655" descr="妇_楷书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0344" y="1340888"/>
              <a:ext cx="1080000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3" name="Text Box 16"/>
            <p:cNvSpPr txBox="1">
              <a:spLocks noChangeArrowheads="1"/>
            </p:cNvSpPr>
            <p:nvPr/>
          </p:nvSpPr>
          <p:spPr bwMode="auto">
            <a:xfrm>
              <a:off x="7827107" y="247650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楷书</a:t>
              </a:r>
            </a:p>
          </p:txBody>
        </p:sp>
      </p:grpSp>
      <p:grpSp>
        <p:nvGrpSpPr>
          <p:cNvPr id="9228" name="组合 18"/>
          <p:cNvGrpSpPr>
            <a:grpSpLocks/>
          </p:cNvGrpSpPr>
          <p:nvPr/>
        </p:nvGrpSpPr>
        <p:grpSpPr bwMode="auto">
          <a:xfrm>
            <a:off x="2368550" y="3956050"/>
            <a:ext cx="1050925" cy="1489075"/>
            <a:chOff x="6551287" y="404664"/>
            <a:chExt cx="1051579" cy="1488678"/>
          </a:xfrm>
        </p:grpSpPr>
        <p:pic>
          <p:nvPicPr>
            <p:cNvPr id="9230" name="图片 22528" descr="妇_楷书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1287" y="404664"/>
              <a:ext cx="1051579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1" name="Text Box 16"/>
            <p:cNvSpPr txBox="1">
              <a:spLocks noChangeArrowheads="1"/>
            </p:cNvSpPr>
            <p:nvPr/>
          </p:nvSpPr>
          <p:spPr bwMode="auto">
            <a:xfrm>
              <a:off x="6573839" y="1556792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sz="1600" b="1">
                  <a:ea typeface="黑体" pitchFamily="49" charset="-122"/>
                </a:rPr>
                <a:t>楷书</a:t>
              </a:r>
            </a:p>
          </p:txBody>
        </p:sp>
      </p:grpSp>
      <p:pic>
        <p:nvPicPr>
          <p:cNvPr id="9229" name="Picture 34" descr="G:\00各种申报材料\2020\《汉字奥秘》校本教材\02汉字奥秘插图_资料\01汉字有关图片（网络等）\妇_打扫卫生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55800"/>
            <a:ext cx="13589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9" grpId="0" autoUpdateAnimBg="0"/>
      <p:bldP spid="4120" grpId="0" autoUpdateAnimBg="0"/>
      <p:bldP spid="9221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215</Words>
  <Application>Microsoft Office PowerPoint</Application>
  <PresentationFormat>全屏显示(4:3)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默认设计模板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李万里</cp:lastModifiedBy>
  <cp:revision>32</cp:revision>
  <dcterms:created xsi:type="dcterms:W3CDTF">2011-05-12T00:47:12Z</dcterms:created>
  <dcterms:modified xsi:type="dcterms:W3CDTF">2022-10-28T14:49:23Z</dcterms:modified>
</cp:coreProperties>
</file>