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A7D48-F054-4E6A-BDEE-1895DBCF6D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349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6EE2E-E7AF-4924-B854-46C024EA06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5291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04BFD-03EC-48F9-A2DE-C2137B6532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942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629E7-0FCF-42D5-A4BA-BC47EDADA2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837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7E397-FECF-4B57-BE08-91BAB0AAF5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823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FFEC6-A780-4AAD-87C0-7183F0A6C9E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832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A1D39-9423-42DB-92C0-C872388D73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686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51C0-D2F2-41C2-9A92-F1DB34AD70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788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C20C-9FD2-4ABF-A2AD-EDD8012874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802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90D2-A75A-4373-BE34-82A31D7D63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822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D50B0-70F8-4EF8-B694-2A5B3E7A4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82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4BFFEE88-30D3-47EE-8E71-B27E8F6B6C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小学语文课件模版直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087562" y="4060604"/>
            <a:ext cx="49688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    </a:t>
            </a:r>
            <a:r>
              <a:rPr lang="zh-CN" altLang="zh-CN" sz="2000" b="1" dirty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肉，象形字。甲骨文字形，像动物肌肉的样子，表示动物肌肉的意思</a:t>
            </a:r>
            <a:r>
              <a:rPr lang="zh-CN" altLang="zh-CN" sz="2000" b="1" dirty="0" smtClean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。</a:t>
            </a:r>
            <a:r>
              <a:rPr lang="zh-CN" altLang="en-US" sz="2000" b="1" dirty="0" smtClean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小篆</a:t>
            </a:r>
            <a:r>
              <a:rPr lang="zh-CN" altLang="zh-CN" sz="2000" b="1" dirty="0" smtClean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之后</a:t>
            </a:r>
            <a:r>
              <a:rPr lang="zh-CN" altLang="zh-CN" sz="2000" b="1" dirty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，“肉”与“月”字形开始混淆，“肉”在很多字中也写作“月”。</a:t>
            </a:r>
            <a:endParaRPr lang="zh-CN" altLang="en-US" sz="2000" b="1" dirty="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659686" y="3059063"/>
            <a:ext cx="27368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16000" b="1">
                <a:solidFill>
                  <a:srgbClr val="FF0000"/>
                </a:solidFill>
                <a:ea typeface="楷体_GB2312" pitchFamily="49" charset="-122"/>
              </a:rPr>
              <a:t>肉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7147048" y="2420888"/>
            <a:ext cx="1762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CN" sz="4400" b="1" dirty="0" err="1">
                <a:solidFill>
                  <a:srgbClr val="FF0000"/>
                </a:solidFill>
                <a:latin typeface="宋体" pitchFamily="2" charset="-122"/>
              </a:rPr>
              <a:t>ròu</a:t>
            </a:r>
            <a:endParaRPr lang="en-US" altLang="zh-CN" sz="4400" b="1" dirty="0">
              <a:solidFill>
                <a:srgbClr val="FF0000"/>
              </a:solidFill>
              <a:latin typeface="宋体" pitchFamily="2" charset="-122"/>
            </a:endParaRPr>
          </a:p>
        </p:txBody>
      </p:sp>
      <p:pic>
        <p:nvPicPr>
          <p:cNvPr id="8207" name="Picture 15" descr="F:\10校本课程_汉字奥秘\20120317汉字奥秘_特色课程\汉字奥秘\03二上\10形同义异的“月”\卖猪肉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62" y="2569606"/>
            <a:ext cx="2056882" cy="21038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2" name="组合 3"/>
          <p:cNvGrpSpPr>
            <a:grpSpLocks/>
          </p:cNvGrpSpPr>
          <p:nvPr/>
        </p:nvGrpSpPr>
        <p:grpSpPr bwMode="auto">
          <a:xfrm>
            <a:off x="2786063" y="2143125"/>
            <a:ext cx="1008062" cy="1501775"/>
            <a:chOff x="4067175" y="1268880"/>
            <a:chExt cx="1008063" cy="1501308"/>
          </a:xfrm>
        </p:grpSpPr>
        <p:sp>
          <p:nvSpPr>
            <p:cNvPr id="5139" name="Text Box 9"/>
            <p:cNvSpPr txBox="1">
              <a:spLocks noChangeArrowheads="1"/>
            </p:cNvSpPr>
            <p:nvPr/>
          </p:nvSpPr>
          <p:spPr bwMode="auto">
            <a:xfrm>
              <a:off x="4067175" y="2433638"/>
              <a:ext cx="10080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1600" b="1">
                  <a:ea typeface="黑体" pitchFamily="49" charset="-122"/>
                </a:rPr>
                <a:t>甲骨文</a:t>
              </a:r>
            </a:p>
          </p:txBody>
        </p:sp>
        <p:pic>
          <p:nvPicPr>
            <p:cNvPr id="5140" name="图片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6083" y="1268880"/>
              <a:ext cx="41024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组合 4"/>
          <p:cNvGrpSpPr>
            <a:grpSpLocks/>
          </p:cNvGrpSpPr>
          <p:nvPr/>
        </p:nvGrpSpPr>
        <p:grpSpPr bwMode="auto">
          <a:xfrm>
            <a:off x="3881438" y="2214563"/>
            <a:ext cx="1008062" cy="1430337"/>
            <a:chOff x="5580063" y="1268880"/>
            <a:chExt cx="1008062" cy="1429870"/>
          </a:xfrm>
        </p:grpSpPr>
        <p:sp>
          <p:nvSpPr>
            <p:cNvPr id="5137" name="Text Box 12"/>
            <p:cNvSpPr txBox="1">
              <a:spLocks noChangeArrowheads="1"/>
            </p:cNvSpPr>
            <p:nvPr/>
          </p:nvSpPr>
          <p:spPr bwMode="auto">
            <a:xfrm>
              <a:off x="5580063" y="2362200"/>
              <a:ext cx="10080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1600" b="1" dirty="0" smtClean="0">
                  <a:ea typeface="黑体" pitchFamily="49" charset="-122"/>
                </a:rPr>
                <a:t>小篆</a:t>
              </a:r>
              <a:endParaRPr lang="zh-CN" altLang="en-US" sz="1600" b="1" dirty="0">
                <a:ea typeface="黑体" pitchFamily="49" charset="-122"/>
              </a:endParaRPr>
            </a:p>
          </p:txBody>
        </p:sp>
        <p:pic>
          <p:nvPicPr>
            <p:cNvPr id="5138" name="图片 1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1656" y="1268880"/>
              <a:ext cx="604876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39750" y="1135063"/>
            <a:ext cx="3887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与肌肉有</a:t>
            </a:r>
            <a:r>
              <a:rPr lang="zh-CN" altLang="zh-CN" sz="2400" b="1">
                <a:latin typeface="微软雅黑" pitchFamily="34" charset="-122"/>
                <a:ea typeface="微软雅黑" pitchFamily="34" charset="-122"/>
              </a:rPr>
              <a:t>关的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月（肉）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”</a:t>
            </a:r>
          </a:p>
        </p:txBody>
      </p:sp>
      <p:sp>
        <p:nvSpPr>
          <p:cNvPr id="5130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grpSp>
        <p:nvGrpSpPr>
          <p:cNvPr id="4" name="组合 21"/>
          <p:cNvGrpSpPr>
            <a:grpSpLocks/>
          </p:cNvGrpSpPr>
          <p:nvPr/>
        </p:nvGrpSpPr>
        <p:grpSpPr bwMode="auto">
          <a:xfrm>
            <a:off x="4978400" y="2516188"/>
            <a:ext cx="1006475" cy="1128712"/>
            <a:chOff x="4393109" y="851612"/>
            <a:chExt cx="1006475" cy="1127988"/>
          </a:xfrm>
        </p:grpSpPr>
        <p:pic>
          <p:nvPicPr>
            <p:cNvPr id="5135" name="图片 7191" descr="肉_隶书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9288" y="851612"/>
              <a:ext cx="974117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4393109" y="164305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zh-CN" altLang="en-US" sz="1600" b="1">
                  <a:ea typeface="黑体" pitchFamily="49" charset="-122"/>
                </a:rPr>
                <a:t>隶书</a:t>
              </a:r>
            </a:p>
          </p:txBody>
        </p:sp>
      </p:grpSp>
      <p:grpSp>
        <p:nvGrpSpPr>
          <p:cNvPr id="5" name="组合 22"/>
          <p:cNvGrpSpPr>
            <a:grpSpLocks/>
          </p:cNvGrpSpPr>
          <p:nvPr/>
        </p:nvGrpSpPr>
        <p:grpSpPr bwMode="auto">
          <a:xfrm>
            <a:off x="6072188" y="2165350"/>
            <a:ext cx="1006475" cy="1479550"/>
            <a:chOff x="5713651" y="500042"/>
            <a:chExt cx="1006475" cy="1479558"/>
          </a:xfrm>
        </p:grpSpPr>
        <p:pic>
          <p:nvPicPr>
            <p:cNvPr id="5133" name="图片 7192" descr="肉_楷书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8994" y="500042"/>
              <a:ext cx="795789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4" name="Text Box 16"/>
            <p:cNvSpPr txBox="1">
              <a:spLocks noChangeArrowheads="1"/>
            </p:cNvSpPr>
            <p:nvPr/>
          </p:nvSpPr>
          <p:spPr bwMode="auto">
            <a:xfrm>
              <a:off x="5713651" y="164305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zh-CN" altLang="en-US" sz="1600" b="1">
                  <a:ea typeface="黑体" pitchFamily="49" charset="-122"/>
                </a:rPr>
                <a:t>楷书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utoUpdateAnimBg="0"/>
      <p:bldP spid="14" grpId="0" autoUpdateAnimBg="0"/>
      <p:bldP spid="15" grpId="0" autoUpdateAnimBg="0"/>
      <p:bldP spid="1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6" descr="小学语文课件模版直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910388" y="1755775"/>
            <a:ext cx="23050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16000" b="1">
                <a:solidFill>
                  <a:srgbClr val="FF0000"/>
                </a:solidFill>
                <a:ea typeface="楷体_GB2312" pitchFamily="49" charset="-122"/>
              </a:rPr>
              <a:t>炙</a:t>
            </a:r>
          </a:p>
        </p:txBody>
      </p:sp>
      <p:pic>
        <p:nvPicPr>
          <p:cNvPr id="7172" name="Picture 3" descr="有-图片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2805">
            <a:off x="646113" y="2163763"/>
            <a:ext cx="21605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342188" y="1252538"/>
            <a:ext cx="1296987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CN" sz="4800" b="1">
                <a:solidFill>
                  <a:srgbClr val="FF0000"/>
                </a:solidFill>
                <a:latin typeface="宋体" pitchFamily="2" charset="-122"/>
              </a:rPr>
              <a:t>zhì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786063" y="4286250"/>
            <a:ext cx="5548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CN" sz="2000" b="1" dirty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    </a:t>
            </a:r>
            <a:r>
              <a:rPr lang="zh-CN" altLang="zh-CN" sz="2000" b="1" dirty="0" smtClean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炙</a:t>
            </a:r>
            <a:r>
              <a:rPr lang="zh-CN" altLang="zh-CN" sz="2000" b="1" dirty="0">
                <a:solidFill>
                  <a:srgbClr val="0000FF"/>
                </a:solidFill>
                <a:latin typeface="仿宋_GB2312" charset="-122"/>
                <a:ea typeface="仿宋_GB2312" charset="-122"/>
              </a:rPr>
              <a:t>，会意字，由“火、月（肉）”组成。把肉放在火上烤，表示烧烤的意思，如炙手可热，炙烤；还表示“烤熟的肉”，如脍炙人口。</a:t>
            </a:r>
            <a:endParaRPr lang="zh-CN" altLang="en-US" sz="2000" b="1" dirty="0">
              <a:solidFill>
                <a:srgbClr val="0000FF"/>
              </a:solidFill>
              <a:latin typeface="仿宋_GB2312" charset="-122"/>
              <a:ea typeface="仿宋_GB2312" charset="-122"/>
            </a:endParaRPr>
          </a:p>
        </p:txBody>
      </p:sp>
      <p:pic>
        <p:nvPicPr>
          <p:cNvPr id="7175" name="Picture 8" descr="火huo1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2692400"/>
            <a:ext cx="217963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3"/>
          <p:cNvGrpSpPr>
            <a:grpSpLocks/>
          </p:cNvGrpSpPr>
          <p:nvPr/>
        </p:nvGrpSpPr>
        <p:grpSpPr bwMode="auto">
          <a:xfrm>
            <a:off x="2428875" y="2276475"/>
            <a:ext cx="1008063" cy="1535113"/>
            <a:chOff x="3275013" y="1916952"/>
            <a:chExt cx="1008062" cy="1534273"/>
          </a:xfrm>
        </p:grpSpPr>
        <p:sp>
          <p:nvSpPr>
            <p:cNvPr id="7188" name="Text Box 12"/>
            <p:cNvSpPr txBox="1">
              <a:spLocks noChangeArrowheads="1"/>
            </p:cNvSpPr>
            <p:nvPr/>
          </p:nvSpPr>
          <p:spPr bwMode="auto">
            <a:xfrm>
              <a:off x="3275013" y="3114675"/>
              <a:ext cx="10080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1600" b="1">
                  <a:ea typeface="黑体" pitchFamily="49" charset="-122"/>
                </a:rPr>
                <a:t>甲骨文</a:t>
              </a:r>
            </a:p>
          </p:txBody>
        </p:sp>
        <p:pic>
          <p:nvPicPr>
            <p:cNvPr id="7189" name="Picture 9" descr="炙_古文字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1447" y="1916952"/>
              <a:ext cx="515194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组合 4"/>
          <p:cNvGrpSpPr>
            <a:grpSpLocks/>
          </p:cNvGrpSpPr>
          <p:nvPr/>
        </p:nvGrpSpPr>
        <p:grpSpPr bwMode="auto">
          <a:xfrm>
            <a:off x="3586163" y="2276475"/>
            <a:ext cx="1008062" cy="1535113"/>
            <a:chOff x="5003800" y="1916952"/>
            <a:chExt cx="1008063" cy="1534273"/>
          </a:xfrm>
        </p:grpSpPr>
        <p:sp>
          <p:nvSpPr>
            <p:cNvPr id="7186" name="Text Box 13"/>
            <p:cNvSpPr txBox="1">
              <a:spLocks noChangeArrowheads="1"/>
            </p:cNvSpPr>
            <p:nvPr/>
          </p:nvSpPr>
          <p:spPr bwMode="auto">
            <a:xfrm>
              <a:off x="5003800" y="3114675"/>
              <a:ext cx="10080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zh-CN" altLang="en-US" sz="1600" b="1" dirty="0" smtClean="0">
                  <a:ea typeface="黑体" pitchFamily="49" charset="-122"/>
                </a:rPr>
                <a:t>小篆</a:t>
              </a:r>
              <a:endParaRPr lang="zh-CN" altLang="en-US" sz="1600" b="1" dirty="0">
                <a:ea typeface="黑体" pitchFamily="49" charset="-122"/>
              </a:endParaRPr>
            </a:p>
          </p:txBody>
        </p:sp>
        <p:pic>
          <p:nvPicPr>
            <p:cNvPr id="7187" name="图片 1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6736" y="1916952"/>
              <a:ext cx="702191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8" name="Text Box 16"/>
          <p:cNvSpPr txBox="1">
            <a:spLocks noChangeArrowheads="1"/>
          </p:cNvSpPr>
          <p:nvPr/>
        </p:nvSpPr>
        <p:spPr bwMode="auto">
          <a:xfrm>
            <a:off x="539750" y="1135063"/>
            <a:ext cx="3887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与肌肉有</a:t>
            </a:r>
            <a:r>
              <a:rPr lang="zh-CN" altLang="zh-CN" sz="2400" b="1">
                <a:latin typeface="微软雅黑" pitchFamily="34" charset="-122"/>
                <a:ea typeface="微软雅黑" pitchFamily="34" charset="-122"/>
              </a:rPr>
              <a:t>关的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en-US" sz="24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月（肉）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”</a:t>
            </a:r>
          </a:p>
        </p:txBody>
      </p:sp>
      <p:sp>
        <p:nvSpPr>
          <p:cNvPr id="717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en-US" sz="1800"/>
          </a:p>
        </p:txBody>
      </p:sp>
      <p:grpSp>
        <p:nvGrpSpPr>
          <p:cNvPr id="4" name="组合 22"/>
          <p:cNvGrpSpPr>
            <a:grpSpLocks/>
          </p:cNvGrpSpPr>
          <p:nvPr/>
        </p:nvGrpSpPr>
        <p:grpSpPr bwMode="auto">
          <a:xfrm>
            <a:off x="4743450" y="2682875"/>
            <a:ext cx="1036638" cy="1128713"/>
            <a:chOff x="4107950" y="851612"/>
            <a:chExt cx="1037647" cy="1127988"/>
          </a:xfrm>
        </p:grpSpPr>
        <p:pic>
          <p:nvPicPr>
            <p:cNvPr id="7184" name="图片 7195" descr="炙_隶书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7950" y="851612"/>
              <a:ext cx="1037647" cy="7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5" name="Text Box 16"/>
            <p:cNvSpPr txBox="1">
              <a:spLocks noChangeArrowheads="1"/>
            </p:cNvSpPr>
            <p:nvPr/>
          </p:nvSpPr>
          <p:spPr bwMode="auto">
            <a:xfrm>
              <a:off x="4123536" y="164305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zh-CN" altLang="en-US" sz="1600" b="1">
                  <a:ea typeface="黑体" pitchFamily="49" charset="-122"/>
                </a:rPr>
                <a:t>隶书</a:t>
              </a:r>
            </a:p>
          </p:txBody>
        </p:sp>
      </p:grpSp>
      <p:grpSp>
        <p:nvGrpSpPr>
          <p:cNvPr id="5" name="组合 21"/>
          <p:cNvGrpSpPr>
            <a:grpSpLocks/>
          </p:cNvGrpSpPr>
          <p:nvPr/>
        </p:nvGrpSpPr>
        <p:grpSpPr bwMode="auto">
          <a:xfrm>
            <a:off x="5929313" y="2332038"/>
            <a:ext cx="1079500" cy="1479550"/>
            <a:chOff x="5211770" y="500042"/>
            <a:chExt cx="1080000" cy="1479558"/>
          </a:xfrm>
        </p:grpSpPr>
        <p:pic>
          <p:nvPicPr>
            <p:cNvPr id="7182" name="图片 7196" descr="炙_楷书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1770" y="500042"/>
              <a:ext cx="1080000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3" name="Text Box 16"/>
            <p:cNvSpPr txBox="1">
              <a:spLocks noChangeArrowheads="1"/>
            </p:cNvSpPr>
            <p:nvPr/>
          </p:nvSpPr>
          <p:spPr bwMode="auto">
            <a:xfrm>
              <a:off x="5248533" y="1643050"/>
              <a:ext cx="10064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zh-CN" altLang="en-US" sz="1600" b="1">
                  <a:ea typeface="黑体" pitchFamily="49" charset="-122"/>
                </a:rPr>
                <a:t>楷书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  <p:bldP spid="18438" grpId="0" autoUpdateAnimBg="0"/>
      <p:bldP spid="18439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118</Words>
  <Application>Microsoft Office PowerPoint</Application>
  <PresentationFormat>全屏显示(4:3)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默认设计模板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李万里</cp:lastModifiedBy>
  <cp:revision>68</cp:revision>
  <dcterms:created xsi:type="dcterms:W3CDTF">2011-05-12T00:47:12Z</dcterms:created>
  <dcterms:modified xsi:type="dcterms:W3CDTF">2022-10-29T00:04:22Z</dcterms:modified>
</cp:coreProperties>
</file>